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39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39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27817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641040" y="2160000"/>
            <a:ext cx="27817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562440" y="2160000"/>
            <a:ext cx="27817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720000" y="4450320"/>
            <a:ext cx="27817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641040" y="4450320"/>
            <a:ext cx="27817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562440" y="4450320"/>
            <a:ext cx="27817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720000" y="2160000"/>
            <a:ext cx="863964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39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528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720000" y="2160000"/>
            <a:ext cx="863964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39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39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39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27817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641040" y="2160000"/>
            <a:ext cx="27817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562440" y="2160000"/>
            <a:ext cx="27817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720000" y="4450320"/>
            <a:ext cx="27817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641040" y="4450320"/>
            <a:ext cx="27817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562440" y="4450320"/>
            <a:ext cx="27817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720000" y="2160000"/>
            <a:ext cx="863964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39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39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528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39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39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39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27817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641040" y="2160000"/>
            <a:ext cx="27817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562440" y="2160000"/>
            <a:ext cx="27817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720000" y="4450320"/>
            <a:ext cx="27817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3641040" y="4450320"/>
            <a:ext cx="27817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6562440" y="4450320"/>
            <a:ext cx="27817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528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39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4320000"/>
            <a:ext cx="503640" cy="107964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4320000"/>
            <a:ext cx="503640" cy="107964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39640" cy="43844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0" y="288000"/>
            <a:ext cx="503640" cy="107964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PlaceHolder 2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39640" cy="43844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822960" y="1371600"/>
            <a:ext cx="8567640" cy="166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Microsoft YaHei"/>
              </a:rPr>
              <a:t>Multi-Agent Exploration and Search</a:t>
            </a:r>
            <a:br/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Microsoft YaHei"/>
              </a:rPr>
              <a:t>with Deep Reinforcement Learning</a:t>
            </a:r>
            <a:br/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Calibri"/>
              </a:rPr>
              <a:t>Student Research Project 2018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576000" y="3004200"/>
            <a:ext cx="8567640" cy="29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latin typeface="Calibri"/>
                <a:ea typeface="Calibri"/>
              </a:rPr>
              <a:t>Tutor: Hadi Samer Jomaa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latin typeface="Noto Sans Regular"/>
                <a:ea typeface="Calibri"/>
              </a:rPr>
              <a:t>Team: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latin typeface="Noto Sans Regular"/>
                <a:ea typeface="Calibri"/>
              </a:rPr>
              <a:t>Benjamin Hogstad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latin typeface="Noto Sans Regular"/>
                <a:ea typeface="Calibri"/>
              </a:rPr>
              <a:t>Krithika Murugesan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latin typeface="Noto Sans Regular"/>
                <a:ea typeface="Calibri"/>
              </a:rPr>
              <a:t>Ramya Raghuraman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latin typeface="Noto Sans Regular"/>
                <a:ea typeface="Calibri"/>
              </a:rPr>
              <a:t>Michael Ruchte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latin typeface="Noto Sans Regular"/>
                <a:ea typeface="Calibri"/>
              </a:rPr>
              <a:t>Mohana Nyamanahalli Venkatesha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8599680" y="142560"/>
            <a:ext cx="1275480" cy="1320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640080" y="114480"/>
            <a:ext cx="8567640" cy="143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marL="274320" indent="-273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latin typeface="Calibri"/>
                <a:ea typeface="Calibri"/>
              </a:rPr>
              <a:t>3. State of the Art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822960" y="1280160"/>
            <a:ext cx="8595000" cy="566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1800" spc="-1" strike="noStrike">
                <a:latin typeface="Calibri"/>
                <a:ea typeface="Calibri"/>
              </a:rPr>
              <a:t>Deep Q Learning implementation: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600" spc="-1" strike="noStrike">
                <a:latin typeface="Calibri"/>
                <a:ea typeface="Calibri"/>
              </a:rPr>
              <a:t> </a:t>
            </a:r>
            <a:r>
              <a:rPr b="0" lang="en-US" sz="1600" spc="-1" strike="noStrike">
                <a:latin typeface="Calibri"/>
                <a:ea typeface="Calibri"/>
              </a:rPr>
              <a:t>The network inputs are states of the simulator, which consist of the drone location and a discovery map.</a:t>
            </a:r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alibri"/>
                <a:ea typeface="Calibri"/>
              </a:rPr>
              <a:t>a one-step Q-learning loss function:</a:t>
            </a:r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latin typeface="Calibri"/>
                <a:ea typeface="Calibri"/>
              </a:rPr>
              <a:t>The Results of one-step Deep Q-network:</a:t>
            </a:r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rcRect l="10388" t="64871" r="37901" b="28672"/>
          <a:stretch/>
        </p:blipFill>
        <p:spPr>
          <a:xfrm>
            <a:off x="1189080" y="3109320"/>
            <a:ext cx="7223040" cy="506160"/>
          </a:xfrm>
          <a:prstGeom prst="rect">
            <a:avLst/>
          </a:prstGeom>
          <a:ln>
            <a:noFill/>
          </a:ln>
        </p:spPr>
      </p:pic>
      <p:sp>
        <p:nvSpPr>
          <p:cNvPr id="147" name="TextShape 3"/>
          <p:cNvSpPr txBox="1"/>
          <p:nvPr/>
        </p:nvSpPr>
        <p:spPr>
          <a:xfrm>
            <a:off x="1828800" y="5029200"/>
            <a:ext cx="1463040" cy="316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600" spc="-1" strike="noStrike">
                <a:latin typeface="Arial"/>
              </a:rPr>
              <a:t>Drone Path</a:t>
            </a:r>
            <a:endParaRPr b="1" lang="en-US" sz="1600" spc="-1" strike="noStrike"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2"/>
          <a:srcRect l="0" t="13265" r="67833" b="64147"/>
          <a:stretch/>
        </p:blipFill>
        <p:spPr>
          <a:xfrm>
            <a:off x="3566160" y="4480560"/>
            <a:ext cx="4846320" cy="1913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" descr=""/>
          <p:cNvPicPr/>
          <p:nvPr/>
        </p:nvPicPr>
        <p:blipFill>
          <a:blip r:embed="rId1"/>
          <a:srcRect l="0" t="13265" r="83255" b="7706"/>
          <a:stretch/>
        </p:blipFill>
        <p:spPr>
          <a:xfrm>
            <a:off x="690120" y="1828800"/>
            <a:ext cx="1687320" cy="4480200"/>
          </a:xfrm>
          <a:prstGeom prst="rect">
            <a:avLst/>
          </a:prstGeom>
          <a:ln>
            <a:noFill/>
          </a:ln>
        </p:spPr>
      </p:pic>
      <p:sp>
        <p:nvSpPr>
          <p:cNvPr id="150" name="TextShape 1"/>
          <p:cNvSpPr txBox="1"/>
          <p:nvPr/>
        </p:nvSpPr>
        <p:spPr>
          <a:xfrm>
            <a:off x="914400" y="1526760"/>
            <a:ext cx="1554480" cy="302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500" spc="-1" strike="noStrike">
                <a:latin typeface="Arial"/>
              </a:rPr>
              <a:t>Rewards</a:t>
            </a:r>
            <a:endParaRPr b="1" lang="en-US" sz="1500" spc="-1" strike="noStrike"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2"/>
          <a:srcRect l="0" t="13265" r="84162" b="6094"/>
          <a:stretch/>
        </p:blipFill>
        <p:spPr>
          <a:xfrm>
            <a:off x="2468880" y="1829160"/>
            <a:ext cx="1595880" cy="4571640"/>
          </a:xfrm>
          <a:prstGeom prst="rect">
            <a:avLst/>
          </a:prstGeom>
          <a:ln>
            <a:noFill/>
          </a:ln>
        </p:spPr>
      </p:pic>
      <p:sp>
        <p:nvSpPr>
          <p:cNvPr id="152" name="TextShape 2"/>
          <p:cNvSpPr txBox="1"/>
          <p:nvPr/>
        </p:nvSpPr>
        <p:spPr>
          <a:xfrm>
            <a:off x="2560320" y="1463040"/>
            <a:ext cx="1463040" cy="302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500" spc="-1" strike="noStrike">
                <a:latin typeface="Arial"/>
              </a:rPr>
              <a:t>Losses train</a:t>
            </a:r>
            <a:endParaRPr b="1" lang="en-US" sz="1500" spc="-1" strike="noStrike"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3"/>
          <a:srcRect l="0" t="13265" r="85068" b="6094"/>
          <a:stretch/>
        </p:blipFill>
        <p:spPr>
          <a:xfrm>
            <a:off x="4256280" y="1829160"/>
            <a:ext cx="1504440" cy="4571640"/>
          </a:xfrm>
          <a:prstGeom prst="rect">
            <a:avLst/>
          </a:prstGeom>
          <a:ln>
            <a:noFill/>
          </a:ln>
        </p:spPr>
      </p:pic>
      <p:sp>
        <p:nvSpPr>
          <p:cNvPr id="154" name="TextShape 3"/>
          <p:cNvSpPr txBox="1"/>
          <p:nvPr/>
        </p:nvSpPr>
        <p:spPr>
          <a:xfrm>
            <a:off x="4297680" y="1435320"/>
            <a:ext cx="1463040" cy="302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500" spc="-1" strike="noStrike">
                <a:latin typeface="Arial"/>
              </a:rPr>
              <a:t>Losses test</a:t>
            </a:r>
            <a:endParaRPr b="1" lang="en-US" sz="1500" spc="-1" strike="noStrike"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4"/>
          <a:srcRect l="0" t="13265" r="85068" b="7706"/>
          <a:stretch/>
        </p:blipFill>
        <p:spPr>
          <a:xfrm>
            <a:off x="5902200" y="1829160"/>
            <a:ext cx="1504440" cy="4480200"/>
          </a:xfrm>
          <a:prstGeom prst="rect">
            <a:avLst/>
          </a:prstGeom>
          <a:ln>
            <a:noFill/>
          </a:ln>
        </p:spPr>
      </p:pic>
      <p:pic>
        <p:nvPicPr>
          <p:cNvPr id="156" name="" descr=""/>
          <p:cNvPicPr/>
          <p:nvPr/>
        </p:nvPicPr>
        <p:blipFill>
          <a:blip r:embed="rId5"/>
          <a:srcRect l="0" t="13265" r="85068" b="7706"/>
          <a:stretch/>
        </p:blipFill>
        <p:spPr>
          <a:xfrm>
            <a:off x="7639560" y="1829160"/>
            <a:ext cx="1504440" cy="4480200"/>
          </a:xfrm>
          <a:prstGeom prst="rect">
            <a:avLst/>
          </a:prstGeom>
          <a:ln>
            <a:noFill/>
          </a:ln>
        </p:spPr>
      </p:pic>
      <p:sp>
        <p:nvSpPr>
          <p:cNvPr id="157" name="TextShape 4"/>
          <p:cNvSpPr txBox="1"/>
          <p:nvPr/>
        </p:nvSpPr>
        <p:spPr>
          <a:xfrm>
            <a:off x="5943600" y="1406520"/>
            <a:ext cx="1463040" cy="513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500" spc="-1" strike="noStrike">
                <a:latin typeface="Arial"/>
              </a:rPr>
              <a:t>Iteration train</a:t>
            </a:r>
            <a:endParaRPr b="1" lang="en-US" sz="1500" spc="-1" strike="noStrike">
              <a:latin typeface="Arial"/>
            </a:endParaRPr>
          </a:p>
        </p:txBody>
      </p:sp>
      <p:sp>
        <p:nvSpPr>
          <p:cNvPr id="158" name="TextShape 5"/>
          <p:cNvSpPr txBox="1"/>
          <p:nvPr/>
        </p:nvSpPr>
        <p:spPr>
          <a:xfrm>
            <a:off x="7680960" y="1434960"/>
            <a:ext cx="1402920" cy="302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500" spc="-1" strike="noStrike">
                <a:latin typeface="Arial"/>
              </a:rPr>
              <a:t>Iteration test</a:t>
            </a: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365760" y="457200"/>
            <a:ext cx="7589160" cy="29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1600" spc="-1" strike="noStrike">
                <a:latin typeface="Calibri"/>
                <a:ea typeface="Calibri"/>
              </a:rPr>
              <a:t>To encourage exploration, a simple E-greedy strategy was deployed. 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1"/>
          <a:srcRect l="9481" t="35837" r="35179" b="14157"/>
          <a:stretch/>
        </p:blipFill>
        <p:spPr>
          <a:xfrm>
            <a:off x="958680" y="914760"/>
            <a:ext cx="8276400" cy="4205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" descr=""/>
          <p:cNvPicPr/>
          <p:nvPr/>
        </p:nvPicPr>
        <p:blipFill>
          <a:blip r:embed="rId1"/>
          <a:srcRect l="6759" t="21323" r="34272" b="15769"/>
          <a:stretch/>
        </p:blipFill>
        <p:spPr>
          <a:xfrm>
            <a:off x="457200" y="1005840"/>
            <a:ext cx="9310320" cy="5120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" descr=""/>
          <p:cNvPicPr/>
          <p:nvPr/>
        </p:nvPicPr>
        <p:blipFill>
          <a:blip r:embed="rId1"/>
          <a:srcRect l="8572" t="27774" r="36088" b="18997"/>
          <a:stretch/>
        </p:blipFill>
        <p:spPr>
          <a:xfrm>
            <a:off x="823320" y="914760"/>
            <a:ext cx="8788680" cy="4754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548640" y="300960"/>
            <a:ext cx="8855280" cy="12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lvl="1" marL="365760" indent="-365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latin typeface="Calibri"/>
                <a:ea typeface="Calibri"/>
              </a:rPr>
              <a:t>Actor critic implementation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822960" y="1463040"/>
            <a:ext cx="8869320" cy="493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Calibri"/>
                <a:ea typeface="Calibri"/>
              </a:rPr>
              <a:t>we have one hidden layer and one output layer, where the </a:t>
            </a:r>
            <a:r>
              <a:rPr b="1" lang="en-US" sz="1600" spc="-1" strike="noStrike">
                <a:latin typeface="Calibri"/>
                <a:ea typeface="Calibri"/>
              </a:rPr>
              <a:t>softmax</a:t>
            </a:r>
            <a:r>
              <a:rPr b="0" lang="en-US" sz="1600" spc="-1" strike="noStrike">
                <a:latin typeface="Calibri"/>
                <a:ea typeface="Calibri"/>
              </a:rPr>
              <a:t> of 4 nodes represents the policy and the fifth node represents the critic output.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Calibri"/>
                <a:ea typeface="Calibri"/>
              </a:rPr>
              <a:t>All layers are fully connected layers with </a:t>
            </a:r>
            <a:r>
              <a:rPr b="0" i="1" lang="en-US" sz="1800" spc="-1" strike="noStrike">
                <a:latin typeface="Calibri"/>
                <a:ea typeface="Calibri"/>
              </a:rPr>
              <a:t>relu</a:t>
            </a:r>
            <a:r>
              <a:rPr b="0" lang="en-US" sz="1600" spc="-1" strike="noStrike">
                <a:latin typeface="Calibri"/>
                <a:ea typeface="Calibri"/>
              </a:rPr>
              <a:t> activation function.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lvl="2" marL="648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latin typeface="Calibri"/>
                <a:ea typeface="Calibri"/>
              </a:rPr>
              <a:t>Hidden</a:t>
            </a:r>
            <a:r>
              <a:rPr b="0" lang="en-US" sz="1600" spc="-1" strike="noStrike">
                <a:latin typeface="Calibri"/>
                <a:ea typeface="Calibri"/>
              </a:rPr>
              <a:t> layer:</a:t>
            </a:r>
            <a:endParaRPr b="0" lang="en-US" sz="1600" spc="-1" strike="noStrike">
              <a:latin typeface="Arial"/>
            </a:endParaRPr>
          </a:p>
          <a:p>
            <a:pPr marL="457200" indent="-228240">
              <a:lnSpc>
                <a:spcPct val="115000"/>
              </a:lnSpc>
              <a:spcAft>
                <a:spcPts val="1001"/>
              </a:spcAft>
            </a:pPr>
            <a:r>
              <a:rPr b="0" lang="en-US" sz="1600" spc="-1" strike="noStrike">
                <a:latin typeface="Calibri"/>
                <a:ea typeface="Calibri"/>
              </a:rPr>
              <a:t>	</a:t>
            </a:r>
            <a:r>
              <a:rPr b="0" lang="en-US" sz="1600" spc="-1" strike="noStrike">
                <a:latin typeface="Calibri"/>
                <a:ea typeface="Calibri"/>
              </a:rPr>
              <a:t>100 Input nodes (the features delivered by the simulator)</a:t>
            </a:r>
            <a:endParaRPr b="0" lang="en-US" sz="1600" spc="-1" strike="noStrike">
              <a:latin typeface="Arial"/>
            </a:endParaRPr>
          </a:p>
          <a:p>
            <a:pPr marL="457200" indent="-228240">
              <a:lnSpc>
                <a:spcPct val="115000"/>
              </a:lnSpc>
              <a:spcAft>
                <a:spcPts val="1001"/>
              </a:spcAft>
            </a:pPr>
            <a:r>
              <a:rPr b="0" lang="en-US" sz="1600" spc="-1" strike="noStrike">
                <a:latin typeface="Calibri"/>
                <a:ea typeface="Calibri"/>
              </a:rPr>
              <a:t>	</a:t>
            </a:r>
            <a:r>
              <a:rPr b="0" lang="en-US" sz="1600" spc="-1" strike="noStrike">
                <a:latin typeface="Calibri"/>
                <a:ea typeface="Calibri"/>
              </a:rPr>
              <a:t>30 Output nodes. This has been chosen arbitrarily</a:t>
            </a:r>
            <a:endParaRPr b="0" lang="en-US" sz="1600" spc="-1" strike="noStrike">
              <a:latin typeface="Arial"/>
            </a:endParaRPr>
          </a:p>
          <a:p>
            <a:pPr lvl="2" marL="648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latin typeface="Calibri"/>
                <a:ea typeface="Calibri"/>
              </a:rPr>
              <a:t>Policy</a:t>
            </a:r>
            <a:r>
              <a:rPr b="0" lang="en-US" sz="1600" spc="-1" strike="noStrike">
                <a:latin typeface="Calibri"/>
                <a:ea typeface="Calibri"/>
              </a:rPr>
              <a:t> output layer</a:t>
            </a:r>
            <a:endParaRPr b="0" lang="en-US" sz="1600" spc="-1" strike="noStrike">
              <a:latin typeface="Arial"/>
            </a:endParaRPr>
          </a:p>
          <a:p>
            <a:pPr marL="457200" indent="-228240">
              <a:lnSpc>
                <a:spcPct val="115000"/>
              </a:lnSpc>
              <a:spcAft>
                <a:spcPts val="1001"/>
              </a:spcAft>
            </a:pPr>
            <a:r>
              <a:rPr b="0" lang="en-US" sz="1600" spc="-1" strike="noStrike">
                <a:latin typeface="Calibri"/>
                <a:ea typeface="Calibri"/>
              </a:rPr>
              <a:t>	</a:t>
            </a:r>
            <a:r>
              <a:rPr b="0" lang="en-US" sz="1600" spc="-1" strike="noStrike">
                <a:latin typeface="Calibri"/>
                <a:ea typeface="Calibri"/>
              </a:rPr>
              <a:t>30 Input nodes</a:t>
            </a:r>
            <a:endParaRPr b="0" lang="en-US" sz="1600" spc="-1" strike="noStrike">
              <a:latin typeface="Arial"/>
            </a:endParaRPr>
          </a:p>
          <a:p>
            <a:pPr marL="457200" indent="-228240">
              <a:lnSpc>
                <a:spcPct val="115000"/>
              </a:lnSpc>
              <a:spcAft>
                <a:spcPts val="1001"/>
              </a:spcAft>
            </a:pPr>
            <a:r>
              <a:rPr b="0" lang="en-US" sz="1600" spc="-1" strike="noStrike">
                <a:latin typeface="Calibri"/>
                <a:ea typeface="Calibri"/>
              </a:rPr>
              <a:t>	</a:t>
            </a:r>
            <a:r>
              <a:rPr b="0" lang="en-US" sz="1600" spc="-1" strike="noStrike">
                <a:latin typeface="Calibri"/>
                <a:ea typeface="Calibri"/>
              </a:rPr>
              <a:t>4 Output nodes</a:t>
            </a:r>
            <a:endParaRPr b="0" lang="en-US" sz="1600" spc="-1" strike="noStrike">
              <a:latin typeface="Arial"/>
            </a:endParaRPr>
          </a:p>
          <a:p>
            <a:pPr lvl="2" marL="648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latin typeface="Calibri"/>
                <a:ea typeface="Calibri"/>
              </a:rPr>
              <a:t>Critic</a:t>
            </a:r>
            <a:r>
              <a:rPr b="0" lang="en-US" sz="1600" spc="-1" strike="noStrike">
                <a:latin typeface="Calibri"/>
                <a:ea typeface="Calibri"/>
              </a:rPr>
              <a:t> output layer</a:t>
            </a:r>
            <a:endParaRPr b="0" lang="en-US" sz="1600" spc="-1" strike="noStrike">
              <a:latin typeface="Arial"/>
            </a:endParaRPr>
          </a:p>
          <a:p>
            <a:pPr marL="457200" indent="-228240">
              <a:lnSpc>
                <a:spcPct val="115000"/>
              </a:lnSpc>
              <a:spcAft>
                <a:spcPts val="1001"/>
              </a:spcAft>
            </a:pPr>
            <a:r>
              <a:rPr b="0" lang="en-US" sz="1600" spc="-1" strike="noStrike">
                <a:latin typeface="Calibri"/>
                <a:ea typeface="Calibri"/>
              </a:rPr>
              <a:t>	</a:t>
            </a:r>
            <a:r>
              <a:rPr b="0" lang="en-US" sz="1600" spc="-1" strike="noStrike">
                <a:latin typeface="Calibri"/>
                <a:ea typeface="Calibri"/>
              </a:rPr>
              <a:t>30 Inputs</a:t>
            </a:r>
            <a:endParaRPr b="0" lang="en-US" sz="1600" spc="-1" strike="noStrike">
              <a:latin typeface="Arial"/>
            </a:endParaRPr>
          </a:p>
          <a:p>
            <a:pPr marL="457200" indent="-228240">
              <a:lnSpc>
                <a:spcPct val="115000"/>
              </a:lnSpc>
              <a:spcAft>
                <a:spcPts val="1001"/>
              </a:spcAft>
            </a:pPr>
            <a:r>
              <a:rPr b="0" lang="en-US" sz="1600" spc="-1" strike="noStrike">
                <a:latin typeface="Calibri"/>
                <a:ea typeface="Calibri"/>
              </a:rPr>
              <a:t>	</a:t>
            </a:r>
            <a:r>
              <a:rPr b="0" lang="en-US" sz="1600" spc="-1" strike="noStrike">
                <a:latin typeface="Calibri"/>
                <a:ea typeface="Calibri"/>
              </a:rPr>
              <a:t>4 Outputs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731520" y="731520"/>
            <a:ext cx="32918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800" spc="-1" strike="noStrike">
                <a:latin typeface="Arial"/>
              </a:rPr>
              <a:t>Experimental Results</a:t>
            </a:r>
            <a:endParaRPr b="1" lang="en-US" sz="18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914400" y="987120"/>
            <a:ext cx="8137800" cy="90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latin typeface="Calibri"/>
                <a:ea typeface="Calibri"/>
              </a:rPr>
              <a:t>Currently, the policy loss and the critic loss are minimized independently</a:t>
            </a:r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alibri"/>
                <a:ea typeface="Calibri"/>
              </a:rPr>
              <a:t>In tensorboard it can be seen, that these losses are contradicting each other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rcRect l="9481" t="40677" r="36088" b="25444"/>
          <a:stretch/>
        </p:blipFill>
        <p:spPr>
          <a:xfrm>
            <a:off x="808920" y="2103120"/>
            <a:ext cx="8883360" cy="3108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365760" y="438480"/>
            <a:ext cx="3382920" cy="32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2" marL="648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latin typeface="Calibri"/>
                <a:ea typeface="Calibri"/>
              </a:rPr>
              <a:t>Experimental Findings: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1188720" y="1005840"/>
            <a:ext cx="8137800" cy="69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0" name="" descr=""/>
          <p:cNvPicPr/>
          <p:nvPr/>
        </p:nvPicPr>
        <p:blipFill>
          <a:blip r:embed="rId1"/>
          <a:srcRect l="8572" t="19711" r="36088" b="9318"/>
          <a:stretch/>
        </p:blipFill>
        <p:spPr>
          <a:xfrm>
            <a:off x="1737360" y="1152360"/>
            <a:ext cx="6857640" cy="494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731520" y="675720"/>
            <a:ext cx="5264640" cy="421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800" spc="-1" strike="noStrike">
                <a:solidFill>
                  <a:srgbClr val="333333"/>
                </a:solidFill>
                <a:latin typeface="Calibri"/>
              </a:rPr>
              <a:t>Asynchronous Actor-Critic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1097280" y="1393920"/>
            <a:ext cx="7498080" cy="218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500" spc="-1" strike="noStrike">
                <a:latin typeface="Calibri"/>
                <a:ea typeface="Calibri"/>
              </a:rPr>
              <a:t>[7]advantage actor-critic (A3C)</a:t>
            </a:r>
            <a:endParaRPr b="0" lang="en-US" sz="1500" spc="-1" strike="noStrike">
              <a:latin typeface="Arial"/>
            </a:endParaRPr>
          </a:p>
          <a:p>
            <a:endParaRPr b="0" lang="en-US" sz="1500" spc="-1" strike="noStrike">
              <a:latin typeface="Arial"/>
            </a:endParaRPr>
          </a:p>
          <a:p>
            <a:endParaRPr b="0" lang="en-US" sz="1500" spc="-1" strike="noStrike"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pc="-1" strike="noStrike">
                <a:latin typeface="Calibri"/>
                <a:ea typeface="Calibri"/>
              </a:rPr>
              <a:t>Used multiple CPU threads on same machine</a:t>
            </a:r>
            <a:endParaRPr b="0" lang="en-US" sz="1500" spc="-1" strike="noStrike">
              <a:latin typeface="Arial"/>
            </a:endParaRPr>
          </a:p>
          <a:p>
            <a:endParaRPr b="0" lang="en-US" sz="1500" spc="-1" strike="noStrike"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pc="-1" strike="noStrike">
                <a:latin typeface="Calibri"/>
                <a:ea typeface="Calibri"/>
              </a:rPr>
              <a:t>Each actor-learner calculates its update gradient and sends to a master worker</a:t>
            </a:r>
            <a:endParaRPr b="0" lang="en-US" sz="15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500" spc="-1" strike="noStrike"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pc="-1" strike="noStrike">
                <a:latin typeface="Calibri"/>
                <a:ea typeface="Calibri"/>
              </a:rPr>
              <a:t>global network is then distributed out to all actor-learners.</a:t>
            </a:r>
            <a:endParaRPr b="0" lang="en-US" sz="15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500" spc="-1" strike="noStrike"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pc="-1" strike="noStrike">
                <a:latin typeface="Calibri"/>
                <a:ea typeface="Calibri"/>
              </a:rPr>
              <a:t>replay memory</a:t>
            </a:r>
            <a:endParaRPr b="0" lang="en-US" sz="1500" spc="-1" strike="noStrike">
              <a:latin typeface="Arial"/>
            </a:endParaRPr>
          </a:p>
          <a:p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941760" y="548640"/>
            <a:ext cx="8567640" cy="137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r>
              <a:rPr b="1" lang="en-US" sz="2200" spc="-1" strike="noStrike">
                <a:solidFill>
                  <a:srgbClr val="333333"/>
                </a:solidFill>
                <a:latin typeface="Times New Roman"/>
              </a:rPr>
              <a:t>Contents</a:t>
            </a:r>
            <a:br/>
            <a:br/>
            <a:br/>
            <a:endParaRPr b="0" lang="en-US" sz="2200" spc="-1" strike="noStrike"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1132920" y="1737360"/>
            <a:ext cx="7553520" cy="448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latin typeface="Times New Roman"/>
              </a:rPr>
              <a:t>Introduction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latin typeface="Times New Roman"/>
              </a:rPr>
              <a:t>Problem Setting</a:t>
            </a:r>
            <a:r>
              <a:rPr b="0" lang="en-US" sz="1800" spc="-1" strike="noStrike">
                <a:latin typeface="Times New Roman"/>
              </a:rPr>
              <a:t>	</a:t>
            </a:r>
            <a:r>
              <a:rPr b="0" lang="en-US" sz="1800" spc="-1" strike="noStrike">
                <a:latin typeface="Times New Roman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latin typeface="Times New Roman"/>
                <a:ea typeface="Calibri"/>
              </a:rPr>
              <a:t>Visualization and Simulator: 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latin typeface="Times New Roman"/>
                <a:ea typeface="Calibri"/>
              </a:rPr>
              <a:t>State of the Art</a:t>
            </a:r>
            <a:r>
              <a:rPr b="0" lang="en-US" sz="1800" spc="-1" strike="noStrike">
                <a:latin typeface="Times New Roman"/>
                <a:ea typeface="Calibri"/>
              </a:rPr>
              <a:t>	</a:t>
            </a:r>
            <a:r>
              <a:rPr b="0" lang="en-US" sz="1800" spc="-1" strike="noStrike">
                <a:latin typeface="Times New Roman"/>
                <a:ea typeface="Calibri"/>
              </a:rPr>
              <a:t> </a:t>
            </a:r>
            <a:endParaRPr b="0" lang="en-US" sz="1800" spc="-1" strike="noStrike">
              <a:latin typeface="Arial"/>
            </a:endParaRPr>
          </a:p>
          <a:p>
            <a:pPr lvl="3" marL="864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Times New Roman"/>
                <a:ea typeface="Calibri"/>
              </a:rPr>
              <a:t>Deep Q Learning implementation</a:t>
            </a:r>
            <a:endParaRPr b="0" lang="en-US" sz="1800" spc="-1" strike="noStrike">
              <a:latin typeface="Arial"/>
            </a:endParaRPr>
          </a:p>
          <a:p>
            <a:pPr lvl="3" marL="864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Times New Roman"/>
                <a:ea typeface="Calibri"/>
              </a:rPr>
              <a:t>Actor critic implementation</a:t>
            </a:r>
            <a:r>
              <a:rPr b="0" lang="en-US" sz="1800" spc="-1" strike="noStrike">
                <a:latin typeface="Times New Roman"/>
                <a:ea typeface="Calibri"/>
              </a:rPr>
              <a:t>	</a:t>
            </a:r>
            <a:r>
              <a:rPr b="0" lang="en-US" sz="1800" spc="-1" strike="noStrike">
                <a:latin typeface="Times New Roman"/>
                <a:ea typeface="Calibri"/>
              </a:rPr>
              <a:t>	</a:t>
            </a:r>
            <a:r>
              <a:rPr b="0" lang="en-US" sz="1800" spc="-1" strike="noStrike">
                <a:latin typeface="Times New Roman"/>
                <a:ea typeface="Calibri"/>
              </a:rPr>
              <a:t> </a:t>
            </a:r>
            <a:r>
              <a:rPr b="0" lang="en-US" sz="1800" spc="-1" strike="noStrike">
                <a:latin typeface="Times New Roman"/>
                <a:ea typeface="Calibri"/>
              </a:rPr>
              <a:t>	</a:t>
            </a:r>
            <a:r>
              <a:rPr b="0" lang="en-US" sz="1800" spc="-1" strike="noStrike">
                <a:latin typeface="Times New Roman"/>
                <a:ea typeface="Calibri"/>
              </a:rPr>
              <a:t> </a:t>
            </a:r>
            <a:endParaRPr b="0" lang="en-US" sz="1800" spc="-1" strike="noStrike">
              <a:latin typeface="Arial"/>
            </a:endParaRPr>
          </a:p>
          <a:p>
            <a:pPr lvl="5" marL="129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Times New Roman"/>
                <a:ea typeface="Calibri"/>
              </a:rPr>
              <a:t>Experimental Findings:</a:t>
            </a:r>
            <a:r>
              <a:rPr b="0" lang="en-US" sz="1800" spc="-1" strike="noStrike">
                <a:latin typeface="Times New Roman"/>
                <a:ea typeface="Calibri"/>
              </a:rPr>
              <a:t>	</a:t>
            </a:r>
            <a:r>
              <a:rPr b="0" lang="en-US" sz="1800" spc="-1" strike="noStrike">
                <a:latin typeface="Times New Roman"/>
                <a:ea typeface="Calibri"/>
              </a:rPr>
              <a:t> </a:t>
            </a:r>
            <a:endParaRPr b="0" lang="en-US" sz="1800" spc="-1" strike="noStrike">
              <a:latin typeface="Arial"/>
            </a:endParaRPr>
          </a:p>
          <a:p>
            <a:pPr lvl="3" marL="864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Times New Roman"/>
                <a:ea typeface="Calibri"/>
              </a:rPr>
              <a:t>A3C</a:t>
            </a:r>
            <a:endParaRPr b="0" lang="en-US" sz="1800" spc="-1" strike="noStrike">
              <a:latin typeface="Arial"/>
            </a:endParaRPr>
          </a:p>
          <a:p>
            <a:pPr lvl="3" marL="864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Times New Roman"/>
                <a:ea typeface="Calibri"/>
              </a:rPr>
              <a:t>Tangible Outcomes</a:t>
            </a:r>
            <a:r>
              <a:rPr b="0" lang="en-US" sz="1800" spc="-1" strike="noStrike">
                <a:latin typeface="Times New Roman"/>
                <a:ea typeface="Calibri"/>
              </a:rPr>
              <a:t>	</a:t>
            </a:r>
            <a:r>
              <a:rPr b="0" lang="en-US" sz="1800" spc="-1" strike="noStrike">
                <a:latin typeface="Times New Roman"/>
                <a:ea typeface="Calibri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latin typeface="Times New Roman"/>
                <a:ea typeface="Calibri"/>
              </a:rPr>
              <a:t>Work Plan</a:t>
            </a:r>
            <a:r>
              <a:rPr b="1" lang="en-US" sz="1800" spc="-1" strike="noStrike">
                <a:latin typeface="Times New Roman"/>
                <a:ea typeface="Calibri"/>
              </a:rPr>
              <a:t>	</a:t>
            </a:r>
            <a:r>
              <a:rPr b="1" lang="en-US" sz="1800" spc="-1" strike="noStrike">
                <a:latin typeface="Times New Roman"/>
                <a:ea typeface="Calibri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latin typeface="Times New Roman"/>
                <a:ea typeface="Calibri"/>
              </a:rPr>
              <a:t>References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1097280" y="1005840"/>
            <a:ext cx="8229240" cy="585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1" lang="en-US" sz="1600" spc="-1" strike="noStrike">
                <a:latin typeface="Calibri"/>
              </a:rPr>
              <a:t>Update Technique</a:t>
            </a:r>
            <a:endParaRPr b="0" lang="en-US" sz="1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algn="just">
              <a:lnSpc>
                <a:spcPct val="115000"/>
              </a:lnSpc>
              <a:spcAft>
                <a:spcPts val="1001"/>
              </a:spcAft>
            </a:pPr>
            <a:r>
              <a:rPr b="0" lang="en-US" sz="1600" spc="-1" strike="noStrike">
                <a:latin typeface="Calibri"/>
                <a:ea typeface="Calibri"/>
              </a:rPr>
              <a:t>we did not implement anything regarding the papers in the proposal. But we still consider Lenient DQN as the optimal way to tackle the problem of correlated states in a multi agent scenario.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1600" spc="-1" strike="noStrike">
                <a:latin typeface="Calibri"/>
                <a:ea typeface="Calibri"/>
              </a:rPr>
              <a:t>Action-selection Technique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600" spc="-1" strike="noStrike">
                <a:latin typeface="Calibri"/>
                <a:ea typeface="Calibri"/>
              </a:rPr>
              <a:t>For now we are only using e-greedy for the simple implementations. We regard noisy[2] net as the most advanced action selection technique.</a:t>
            </a:r>
            <a:endParaRPr b="0" lang="en-US" sz="1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n-US" sz="1600" spc="-1" strike="noStrike">
                <a:latin typeface="Calibri"/>
                <a:ea typeface="Calibri"/>
              </a:rPr>
              <a:t>Reward/Cost</a:t>
            </a:r>
            <a:endParaRPr b="0" lang="en-US" sz="1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600" spc="-1" strike="noStrike">
                <a:latin typeface="Calibri"/>
                <a:ea typeface="Calibri"/>
              </a:rPr>
              <a:t>Reward function uses for the localization task a reward function as simple as just counting the number of robots who have already found the target combined with an action punishment to introduce some efficiency[3].</a:t>
            </a:r>
            <a:endParaRPr b="0" lang="en-US" sz="1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731520" y="1005840"/>
            <a:ext cx="4023000" cy="32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latin typeface="Calibri"/>
                <a:ea typeface="Calibri"/>
              </a:rPr>
              <a:t>Tangible Outcomes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1280160" y="1645920"/>
            <a:ext cx="8229240" cy="221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Calibri"/>
                <a:ea typeface="Calibri"/>
              </a:rPr>
              <a:t>A paper will be written to summarize the experiment and key research findings for the purpose of submitting for publication. </a:t>
            </a:r>
            <a:endParaRPr b="0" lang="en-US" sz="1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Calibri"/>
                <a:ea typeface="Calibri"/>
              </a:rPr>
              <a:t>In addition to this, we will also be including a demo or a tutorial in the form a video representation.  </a:t>
            </a:r>
            <a:endParaRPr b="0" lang="en-US" sz="1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Calibri"/>
                <a:ea typeface="Calibri"/>
              </a:rPr>
              <a:t>The video will depict the simulation of the drone navigating through a unknown path in search of the target, while avoiding obstacles on the way. 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" descr=""/>
          <p:cNvPicPr/>
          <p:nvPr/>
        </p:nvPicPr>
        <p:blipFill>
          <a:blip r:embed="rId1"/>
          <a:srcRect l="8572" t="21323" r="40627" b="28672"/>
          <a:stretch/>
        </p:blipFill>
        <p:spPr>
          <a:xfrm>
            <a:off x="914400" y="1005840"/>
            <a:ext cx="8093880" cy="4480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1280160" y="1188720"/>
            <a:ext cx="8686440" cy="502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latin typeface="Calibri"/>
                <a:ea typeface="Calibri"/>
              </a:rPr>
              <a:t>[1]</a:t>
            </a:r>
            <a:r>
              <a:rPr b="0" lang="en-US" sz="1600" spc="-1" strike="noStrike">
                <a:latin typeface="Calibri"/>
                <a:ea typeface="Calibri"/>
              </a:rPr>
              <a:t>	</a:t>
            </a:r>
            <a:r>
              <a:rPr b="0" lang="en-US" sz="1600" spc="-1" strike="noStrike">
                <a:latin typeface="Calibri"/>
                <a:ea typeface="Calibri"/>
              </a:rPr>
              <a:t>Foerster (2017) Stabilising Experience Replay for Deep Multi-Agent Reinforcement Learning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latin typeface="Calibri"/>
                <a:ea typeface="Calibri"/>
              </a:rPr>
              <a:t>[2]</a:t>
            </a:r>
            <a:r>
              <a:rPr b="0" lang="en-US" sz="1600" spc="-1" strike="noStrike">
                <a:latin typeface="Calibri"/>
                <a:ea typeface="Calibri"/>
              </a:rPr>
              <a:t>	</a:t>
            </a:r>
            <a:r>
              <a:rPr b="0" lang="en-US" sz="1600" spc="-1" strike="noStrike">
                <a:latin typeface="Calibri"/>
                <a:ea typeface="Calibri"/>
              </a:rPr>
              <a:t>Fortunato (2018) Noisy Network fo Exploration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latin typeface="Calibri"/>
                <a:ea typeface="Calibri"/>
              </a:rPr>
              <a:t>[3]</a:t>
            </a:r>
            <a:r>
              <a:rPr b="0" lang="en-US" sz="1600" spc="-1" strike="noStrike">
                <a:latin typeface="Calibri"/>
                <a:ea typeface="Calibri"/>
              </a:rPr>
              <a:t>	</a:t>
            </a:r>
            <a:r>
              <a:rPr b="0" lang="en-US" sz="1600" spc="-1" strike="noStrike">
                <a:latin typeface="Calibri"/>
                <a:ea typeface="Calibri"/>
              </a:rPr>
              <a:t>Hüttenrauch et al (2017) Guided Deep reinforcement learning for Swarm systems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latin typeface="Calibri"/>
                <a:ea typeface="Calibri"/>
              </a:rPr>
              <a:t>[4]</a:t>
            </a:r>
            <a:r>
              <a:rPr b="0" lang="en-US" sz="1600" spc="-1" strike="noStrike">
                <a:latin typeface="Calibri"/>
                <a:ea typeface="Calibri"/>
              </a:rPr>
              <a:t>	</a:t>
            </a:r>
            <a:r>
              <a:rPr b="0" lang="en-US" sz="1600" spc="-1" strike="noStrike">
                <a:latin typeface="Calibri"/>
                <a:ea typeface="Calibri"/>
              </a:rPr>
              <a:t>Mnih et al. (2013) Playing Atari with Deep Reinforcement Learning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latin typeface="Calibri"/>
                <a:ea typeface="Calibri"/>
              </a:rPr>
              <a:t>[5]</a:t>
            </a:r>
            <a:r>
              <a:rPr b="0" lang="en-US" sz="1600" spc="-1" strike="noStrike">
                <a:latin typeface="Calibri"/>
                <a:ea typeface="Calibri"/>
              </a:rPr>
              <a:t>	</a:t>
            </a:r>
            <a:r>
              <a:rPr b="0" lang="en-US" sz="1600" spc="-1" strike="noStrike">
                <a:latin typeface="Calibri"/>
                <a:ea typeface="Calibri"/>
              </a:rPr>
              <a:t>Palmer (2018) Lenient Multi-Agent Deep Reinforcement Learning</a:t>
            </a:r>
            <a:endParaRPr b="0" lang="en-US" sz="1600" spc="-1" strike="noStrike">
              <a:latin typeface="Arial"/>
            </a:endParaRPr>
          </a:p>
          <a:p>
            <a:pPr marL="450360" indent="-450000">
              <a:lnSpc>
                <a:spcPct val="115000"/>
              </a:lnSpc>
            </a:pPr>
            <a:r>
              <a:rPr b="0" lang="en-US" sz="1600" spc="-1" strike="noStrike">
                <a:latin typeface="Calibri"/>
                <a:ea typeface="Calibri"/>
              </a:rPr>
              <a:t>[6]     Zhang (2017) A Deeper Look at Experience Replay</a:t>
            </a:r>
            <a:endParaRPr b="0" lang="en-US" sz="1600" spc="-1" strike="noStrike">
              <a:latin typeface="Arial"/>
            </a:endParaRPr>
          </a:p>
          <a:p>
            <a:pPr marL="450360" indent="-450000">
              <a:lnSpc>
                <a:spcPct val="115000"/>
              </a:lnSpc>
            </a:pPr>
            <a:r>
              <a:rPr b="0" lang="en-US" sz="1600" spc="-1" strike="noStrike">
                <a:latin typeface="Calibri"/>
                <a:ea typeface="Calibri"/>
              </a:rPr>
              <a:t>[7]</a:t>
            </a:r>
            <a:r>
              <a:rPr b="0" lang="en-US" sz="1600" spc="-1" strike="noStrike">
                <a:latin typeface="Calibri"/>
                <a:ea typeface="Calibri"/>
              </a:rPr>
              <a:t>	</a:t>
            </a:r>
            <a:r>
              <a:rPr b="0" lang="en-US" sz="1600" spc="-1" strike="noStrike">
                <a:latin typeface="Calibri"/>
                <a:ea typeface="Calibri"/>
              </a:rPr>
              <a:t>Mnih (2016) Asynchronous Methods for Deep Reinforcement Learning</a:t>
            </a:r>
            <a:endParaRPr b="0" lang="en-US" sz="1600" spc="-1" strike="noStrike">
              <a:latin typeface="Arial"/>
            </a:endParaRPr>
          </a:p>
          <a:p>
            <a:pPr marL="450360" indent="-450000">
              <a:lnSpc>
                <a:spcPct val="115000"/>
              </a:lnSpc>
            </a:pPr>
            <a:r>
              <a:rPr b="0" lang="en-US" sz="1600" spc="-1" strike="noStrike">
                <a:latin typeface="Calibri"/>
                <a:ea typeface="Calibri"/>
              </a:rPr>
              <a:t> </a:t>
            </a:r>
            <a:endParaRPr b="0" lang="en-US" sz="1600" spc="-1" strike="noStrike">
              <a:latin typeface="Arial"/>
            </a:endParaRPr>
          </a:p>
          <a:p>
            <a:pPr marL="450360" indent="-450000">
              <a:lnSpc>
                <a:spcPct val="115000"/>
              </a:lnSpc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1005840" y="935280"/>
            <a:ext cx="201132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2000" spc="-1" strike="noStrike">
                <a:latin typeface="Calibri"/>
                <a:ea typeface="Calibri"/>
              </a:rPr>
              <a:t>References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197280" y="840960"/>
            <a:ext cx="885528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1800" spc="-1" strike="noStrike">
                <a:latin typeface="Arial"/>
              </a:rPr>
              <a:t>Hyperparameter</a:t>
            </a:r>
            <a:endParaRPr b="1" lang="en-US" sz="1800" spc="-1" strike="noStrike"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1"/>
          <a:srcRect l="0" t="13265" r="26111" b="62535"/>
          <a:stretch/>
        </p:blipFill>
        <p:spPr>
          <a:xfrm>
            <a:off x="216360" y="1828800"/>
            <a:ext cx="9476280" cy="1828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822960" y="0"/>
            <a:ext cx="8567640" cy="143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r>
              <a:rPr b="1" lang="en-US" sz="3600" spc="-1" strike="noStrike">
                <a:solidFill>
                  <a:srgbClr val="333333"/>
                </a:solidFill>
                <a:latin typeface="Noto Sans Regular"/>
              </a:rPr>
              <a:t>Introduction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640080" y="1440000"/>
            <a:ext cx="9326520" cy="46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latin typeface="Arial"/>
              </a:rPr>
              <a:t>Deep Learning :</a:t>
            </a:r>
            <a:r>
              <a:rPr b="0" lang="en-US" sz="1600" spc="-1" strike="noStrike">
                <a:latin typeface="Arial"/>
              </a:rPr>
              <a:t> Deep Learning is automating extraction of high level features from data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latin typeface="Arial"/>
              </a:rPr>
              <a:t>Deep reinforcement learning :  </a:t>
            </a:r>
            <a:r>
              <a:rPr b="0" lang="en-US" sz="1600" spc="-1" strike="noStrike">
                <a:latin typeface="Arial"/>
              </a:rPr>
              <a:t>is a machine learning method that extends reinforcement learning approach to learning of the entire process from sensors to motors (end-to-end) using deep learning techniques.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latin typeface="Arial"/>
              </a:rPr>
              <a:t>Deep Q-Learning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latin typeface="Arial"/>
              </a:rPr>
              <a:t>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1"/>
          <a:srcRect l="26716" t="45218" r="27014" b="25743"/>
          <a:stretch/>
        </p:blipFill>
        <p:spPr>
          <a:xfrm>
            <a:off x="2103480" y="3383280"/>
            <a:ext cx="5851440" cy="2064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576000" y="297360"/>
            <a:ext cx="8567640" cy="143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r>
              <a:rPr b="1" lang="en-US" sz="1600" spc="-1" strike="noStrike">
                <a:solidFill>
                  <a:srgbClr val="333333"/>
                </a:solidFill>
                <a:latin typeface="Noto Sans Regular"/>
              </a:rPr>
              <a:t>Deep Neural Networks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1"/>
          <a:srcRect l="31252" t="40677" r="17037" b="17381"/>
          <a:stretch/>
        </p:blipFill>
        <p:spPr>
          <a:xfrm>
            <a:off x="2926080" y="3109320"/>
            <a:ext cx="5211360" cy="2376720"/>
          </a:xfrm>
          <a:prstGeom prst="rect">
            <a:avLst/>
          </a:prstGeom>
          <a:ln>
            <a:noFill/>
          </a:ln>
        </p:spPr>
      </p:pic>
      <p:sp>
        <p:nvSpPr>
          <p:cNvPr id="127" name="CustomShape 2"/>
          <p:cNvSpPr/>
          <p:nvPr/>
        </p:nvSpPr>
        <p:spPr>
          <a:xfrm>
            <a:off x="820440" y="1427400"/>
            <a:ext cx="8963280" cy="99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networks of interconnected layers of algorithms, called neurons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that feed data into each other, and which can be trained to carry out specific tasks by modifying the importance attributed to input data as it passes between the layers.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365760" y="114480"/>
            <a:ext cx="8567640" cy="143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r>
              <a:rPr b="1" lang="en-US" sz="2000" spc="-1" strike="noStrike">
                <a:solidFill>
                  <a:srgbClr val="333333"/>
                </a:solidFill>
                <a:latin typeface="Calibri"/>
              </a:rPr>
              <a:t>Asynchronous Advantage Actor-Critic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1063080" y="1443240"/>
            <a:ext cx="8503560" cy="365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Algorithm A3C was faster, simpler, more robust, and able to achieve much better scores on the standard battery of Deep RL tasks[7].</a:t>
            </a:r>
            <a:endParaRPr b="0" lang="en-US" sz="1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Actor-Critic combines the benefits of value-iteration              method Q-Learning and policy-iteration                          policy gradient approaches.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1"/>
          <a:srcRect l="36283" t="45155" r="54640" b="50005"/>
          <a:stretch/>
        </p:blipFill>
        <p:spPr>
          <a:xfrm>
            <a:off x="6413040" y="2235240"/>
            <a:ext cx="639720" cy="191520"/>
          </a:xfrm>
          <a:prstGeom prst="rect">
            <a:avLst/>
          </a:prstGeom>
          <a:ln>
            <a:noFill/>
          </a:ln>
        </p:spPr>
      </p:pic>
      <p:pic>
        <p:nvPicPr>
          <p:cNvPr id="131" name="" descr=""/>
          <p:cNvPicPr/>
          <p:nvPr/>
        </p:nvPicPr>
        <p:blipFill>
          <a:blip r:embed="rId2"/>
          <a:srcRect l="44861" t="40677" r="45159" b="54483"/>
          <a:stretch/>
        </p:blipFill>
        <p:spPr>
          <a:xfrm>
            <a:off x="2926800" y="2560320"/>
            <a:ext cx="1005120" cy="182520"/>
          </a:xfrm>
          <a:prstGeom prst="rect">
            <a:avLst/>
          </a:prstGeom>
          <a:ln>
            <a:noFill/>
          </a:ln>
        </p:spPr>
      </p:pic>
      <p:sp>
        <p:nvSpPr>
          <p:cNvPr id="132" name="CustomShape 3"/>
          <p:cNvSpPr/>
          <p:nvPr/>
        </p:nvSpPr>
        <p:spPr>
          <a:xfrm>
            <a:off x="640080" y="3566160"/>
            <a:ext cx="9150480" cy="239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1600" spc="-1" strike="noStrike">
                <a:latin typeface="Arial"/>
              </a:rPr>
              <a:t>    </a:t>
            </a:r>
            <a:r>
              <a:rPr b="1" lang="en-US" sz="1600" spc="-1" strike="noStrike">
                <a:latin typeface="Arial"/>
              </a:rPr>
              <a:t>Feedforward Networks: </a:t>
            </a:r>
            <a:r>
              <a:rPr b="0" lang="en-US" sz="1500" spc="-1" strike="noStrike">
                <a:latin typeface="Arial"/>
              </a:rPr>
              <a:t>Feedfoward neural networks are primarily used for supervised learning      in cases where the data to be learned is neither sequential nor time-dependent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33" name="CustomShape 4"/>
          <p:cNvSpPr/>
          <p:nvPr/>
        </p:nvSpPr>
        <p:spPr>
          <a:xfrm>
            <a:off x="367920" y="3970080"/>
            <a:ext cx="8958600" cy="188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1" lang="en-US" sz="1600" spc="-1" strike="noStrike">
                <a:latin typeface="Arial"/>
              </a:rPr>
              <a:t>	</a:t>
            </a:r>
            <a:r>
              <a:rPr b="1" lang="en-US" sz="1600" spc="-1" strike="noStrike">
                <a:latin typeface="Arial"/>
              </a:rPr>
              <a:t> </a:t>
            </a:r>
            <a:r>
              <a:rPr b="1" lang="en-US" sz="1600" spc="-1" strike="noStrike">
                <a:latin typeface="Arial"/>
              </a:rPr>
              <a:t>Open AI Gym :</a:t>
            </a:r>
            <a:r>
              <a:rPr b="0" lang="en-US" sz="1600" spc="-1" strike="noStrike">
                <a:latin typeface="Arial"/>
              </a:rPr>
              <a:t> </a:t>
            </a:r>
            <a:r>
              <a:rPr b="0" lang="en-US" sz="1500" spc="-1" strike="noStrike">
                <a:latin typeface="Arial"/>
              </a:rPr>
              <a:t>Open AI Gym to give us more control about what the agent sees.</a:t>
            </a:r>
            <a:endParaRPr b="0" lang="en-US" sz="1500" spc="-1" strike="noStrike">
              <a:latin typeface="Arial"/>
            </a:endParaRPr>
          </a:p>
          <a:p>
            <a:r>
              <a:rPr b="0" lang="en-US" sz="1600" spc="-1" strike="noStrike">
                <a:latin typeface="Arial"/>
              </a:rPr>
              <a:t> </a:t>
            </a:r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640080" y="365760"/>
            <a:ext cx="8567640" cy="100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marL="274320" indent="-273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latin typeface="Calibri"/>
                <a:ea typeface="Calibri"/>
              </a:rPr>
              <a:t> </a:t>
            </a:r>
            <a:r>
              <a:rPr b="1" lang="en-US" sz="2200" spc="-1" strike="noStrike">
                <a:latin typeface="Calibri"/>
                <a:ea typeface="Calibri"/>
              </a:rPr>
              <a:t>Problem Setting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1005840" y="1363320"/>
            <a:ext cx="9052200" cy="595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latin typeface="Calibri"/>
                <a:ea typeface="Calibri"/>
              </a:rPr>
              <a:t>autonomous drones (multi-agent) to explore an unknown environment while avoiding obstacles as well as other drones as efficiently as possible in order to find a given target.</a:t>
            </a:r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alibri"/>
                <a:ea typeface="Calibri"/>
              </a:rPr>
              <a:t>Deep Learning for multi-agent systems can be broken into four parts: </a:t>
            </a:r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Font typeface="Symbol" charset="2"/>
              <a:buChar char=""/>
            </a:pPr>
            <a:r>
              <a:rPr b="0" lang="en-US" sz="1600" spc="-1" strike="noStrike">
                <a:latin typeface="Calibri"/>
                <a:ea typeface="Calibri"/>
              </a:rPr>
              <a:t>Network Structure, 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Font typeface="Symbol" charset="2"/>
              <a:buChar char=""/>
            </a:pPr>
            <a:r>
              <a:rPr b="0" lang="en-US" sz="1600" spc="-1" strike="noStrike">
                <a:latin typeface="Calibri"/>
                <a:ea typeface="Calibri"/>
              </a:rPr>
              <a:t>Update Technique, 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Font typeface="Symbol" charset="2"/>
              <a:buChar char=""/>
            </a:pPr>
            <a:r>
              <a:rPr b="0" lang="en-US" sz="1600" spc="-1" strike="noStrike">
                <a:latin typeface="Calibri"/>
                <a:ea typeface="Calibri"/>
              </a:rPr>
              <a:t>Action-selection technique,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Font typeface="Symbol" charset="2"/>
              <a:buChar char=""/>
            </a:pPr>
            <a:r>
              <a:rPr b="0" lang="en-US" sz="1600" spc="-1" strike="noStrike">
                <a:latin typeface="Calibri"/>
                <a:ea typeface="Calibri"/>
              </a:rPr>
              <a:t>reward function</a:t>
            </a:r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alibri"/>
                <a:ea typeface="Calibri"/>
              </a:rPr>
              <a:t>The primary focus right now is incorporating </a:t>
            </a:r>
            <a:r>
              <a:rPr b="1" i="1" lang="en-US" sz="1600" spc="-1" strike="noStrike">
                <a:latin typeface="Calibri"/>
                <a:ea typeface="Calibri"/>
              </a:rPr>
              <a:t>Asynchronous Advantage Actor – Critic (A3C)</a:t>
            </a:r>
            <a:r>
              <a:rPr b="0" lang="en-US" sz="1600" spc="-1" strike="noStrike">
                <a:latin typeface="Calibri"/>
                <a:ea typeface="Calibri"/>
              </a:rPr>
              <a:t> </a:t>
            </a:r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alibri"/>
                <a:ea typeface="Calibri"/>
              </a:rPr>
              <a:t>Aim is to implement for multi drones.</a:t>
            </a:r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1800" spc="-1" strike="noStrike">
                <a:latin typeface="Arial"/>
              </a:rPr>
              <a:t>Problem Faced: </a:t>
            </a:r>
            <a:endParaRPr b="1" lang="en-US" sz="18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731520" y="388800"/>
            <a:ext cx="8567640" cy="153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latin typeface="Calibri"/>
                <a:ea typeface="Calibri"/>
              </a:rPr>
              <a:t>important part of the algorithm</a:t>
            </a:r>
            <a:br/>
            <a:r>
              <a:rPr b="1" lang="en-US" sz="1600" spc="-1" strike="noStrike">
                <a:solidFill>
                  <a:srgbClr val="333333"/>
                </a:solidFill>
                <a:latin typeface="Noto Sans Regular"/>
              </a:rPr>
              <a:t>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914400" y="1371600"/>
            <a:ext cx="3108600" cy="69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Calibri"/>
              </a:rPr>
              <a:t>State</a:t>
            </a:r>
            <a:endParaRPr b="0" lang="en-US" sz="1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Calibri"/>
              </a:rPr>
              <a:t>Action</a:t>
            </a:r>
            <a:endParaRPr b="0" lang="en-US" sz="1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Calibri"/>
              </a:rPr>
              <a:t>Reward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CustomShape 3"/>
          <p:cNvSpPr/>
          <p:nvPr/>
        </p:nvSpPr>
        <p:spPr>
          <a:xfrm>
            <a:off x="731520" y="2649960"/>
            <a:ext cx="8503560" cy="29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1600" spc="-1" strike="noStrike">
                <a:latin typeface="Calibri"/>
                <a:ea typeface="Calibri"/>
              </a:rPr>
              <a:t>Assumptions:</a:t>
            </a:r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Calibri"/>
                <a:ea typeface="Calibri"/>
              </a:rPr>
              <a:t>Search area is limited beforehand by the operator</a:t>
            </a:r>
            <a:endParaRPr b="0" lang="en-U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Calibri"/>
                <a:ea typeface="Calibri"/>
              </a:rPr>
              <a:t>Target is easy to identify – if a drone “sees” the target location, it automatically discovers it</a:t>
            </a:r>
            <a:endParaRPr b="0" lang="en-U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Calibri"/>
                <a:ea typeface="Calibri"/>
              </a:rPr>
              <a:t>Exploration is time-critical</a:t>
            </a:r>
            <a:endParaRPr b="0" lang="en-U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Calibri"/>
                <a:ea typeface="Calibri"/>
              </a:rPr>
              <a:t>All drones are able to communicate to all other drones at all times</a:t>
            </a:r>
            <a:endParaRPr b="0" lang="en-U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Calibri"/>
                <a:ea typeface="Calibri"/>
              </a:rPr>
              <a:t>Drones are able to fly stable in the given direction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0" name="CustomShape 4"/>
          <p:cNvSpPr/>
          <p:nvPr/>
        </p:nvSpPr>
        <p:spPr>
          <a:xfrm>
            <a:off x="783360" y="4937760"/>
            <a:ext cx="8229240" cy="110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1600" spc="-1" strike="noStrike">
                <a:latin typeface="Calibri"/>
              </a:rPr>
              <a:t>Out of scope:</a:t>
            </a:r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Calibri"/>
              </a:rPr>
              <a:t>Technical details about drone hardware and communication</a:t>
            </a:r>
            <a:endParaRPr b="0" lang="en-U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Calibri"/>
              </a:rPr>
              <a:t>Optimization with regard to most efficient use of hardware resources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484560" y="388800"/>
            <a:ext cx="8567640" cy="70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r>
              <a:rPr b="1" lang="en-US" sz="1800" spc="-1" strike="noStrike">
                <a:latin typeface="Calibri"/>
                <a:ea typeface="Calibri"/>
              </a:rPr>
              <a:t>2. Visualization and Simulator: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1"/>
          <a:srcRect l="26716" t="45517" r="52417" b="15769"/>
          <a:stretch/>
        </p:blipFill>
        <p:spPr>
          <a:xfrm>
            <a:off x="6126480" y="1371600"/>
            <a:ext cx="3504960" cy="3657240"/>
          </a:xfrm>
          <a:prstGeom prst="rect">
            <a:avLst/>
          </a:prstGeom>
          <a:ln>
            <a:noFill/>
          </a:ln>
        </p:spPr>
      </p:pic>
      <p:sp>
        <p:nvSpPr>
          <p:cNvPr id="143" name="CustomShape 2"/>
          <p:cNvSpPr/>
          <p:nvPr/>
        </p:nvSpPr>
        <p:spPr>
          <a:xfrm>
            <a:off x="1005840" y="1645920"/>
            <a:ext cx="5028840" cy="384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Calibri"/>
                <a:ea typeface="Calibri"/>
              </a:rPr>
              <a:t>Each cell in the grid can be an empty space or an obstacle that has to be avoided, the drones should navigate to reach a cell in the grid where the target is positioned.</a:t>
            </a:r>
            <a:endParaRPr b="0" lang="en-US" sz="1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Calibri"/>
                <a:ea typeface="Calibri"/>
              </a:rPr>
              <a:t>surrounding to be a 2D grid.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Calibri"/>
                <a:ea typeface="Calibri"/>
              </a:rPr>
              <a:t>The visualization block uses </a:t>
            </a:r>
            <a:r>
              <a:rPr b="1" lang="en-US" sz="1600" spc="-1" strike="noStrike">
                <a:latin typeface="Calibri"/>
                <a:ea typeface="Calibri"/>
              </a:rPr>
              <a:t>Tkinter</a:t>
            </a:r>
            <a:r>
              <a:rPr b="0" lang="en-US" sz="1600" spc="-1" strike="noStrike">
                <a:latin typeface="Calibri"/>
                <a:ea typeface="Calibri"/>
              </a:rPr>
              <a:t> python package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Calibri"/>
                <a:ea typeface="Calibri"/>
              </a:rPr>
              <a:t>The obstacles are represented as </a:t>
            </a:r>
            <a:r>
              <a:rPr b="1" lang="en-US" sz="1600" spc="-1" strike="noStrike">
                <a:latin typeface="Calibri"/>
                <a:ea typeface="Calibri"/>
              </a:rPr>
              <a:t>black color</a:t>
            </a:r>
            <a:r>
              <a:rPr b="0" lang="en-US" sz="1600" spc="-1" strike="noStrike">
                <a:latin typeface="Calibri"/>
                <a:ea typeface="Calibri"/>
              </a:rPr>
              <a:t>, the path traversed by the drone in </a:t>
            </a:r>
            <a:r>
              <a:rPr b="1" lang="en-US" sz="1600" spc="-1" strike="noStrike">
                <a:latin typeface="Calibri"/>
                <a:ea typeface="Calibri"/>
              </a:rPr>
              <a:t>yellow</a:t>
            </a:r>
            <a:r>
              <a:rPr b="0" lang="en-US" sz="1600" spc="-1" strike="noStrike">
                <a:latin typeface="Calibri"/>
                <a:ea typeface="Calibri"/>
              </a:rPr>
              <a:t> and the empty spaces in </a:t>
            </a:r>
            <a:r>
              <a:rPr b="1" lang="en-US" sz="1600" spc="-1" strike="noStrike">
                <a:latin typeface="Calibri"/>
                <a:ea typeface="Calibri"/>
              </a:rPr>
              <a:t>white</a:t>
            </a:r>
            <a:r>
              <a:rPr b="0" lang="en-US" sz="1600" spc="-1" strike="noStrike">
                <a:latin typeface="Calibri"/>
                <a:ea typeface="Calibri"/>
              </a:rPr>
              <a:t>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5042</TotalTime>
  <Application>LibreOffice/6.0.1.1$Windows_X86_64 LibreOffice_project/60bfb1526849283ce2491346ed2aa51c465abfe6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2018-06-14T10:38:47Z</dcterms:created>
  <dc:creator/>
  <dc:description/>
  <dc:language>en-US</dc:language>
  <cp:lastModifiedBy/>
  <dcterms:modified xsi:type="dcterms:W3CDTF">2018-06-26T12:41:12Z</dcterms:modified>
  <cp:revision>21</cp:revision>
  <dc:subject/>
  <dc:title>Impress</dc:title>
</cp:coreProperties>
</file>